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7" r:id="rId3"/>
    <p:sldId id="279" r:id="rId4"/>
    <p:sldId id="280" r:id="rId5"/>
    <p:sldId id="281" r:id="rId6"/>
    <p:sldId id="283" r:id="rId7"/>
    <p:sldId id="282" r:id="rId8"/>
    <p:sldId id="265" r:id="rId9"/>
    <p:sldId id="259" r:id="rId10"/>
    <p:sldId id="284" r:id="rId11"/>
    <p:sldId id="266" r:id="rId12"/>
    <p:sldId id="267" r:id="rId13"/>
    <p:sldId id="287" r:id="rId14"/>
    <p:sldId id="268" r:id="rId15"/>
    <p:sldId id="285" r:id="rId16"/>
    <p:sldId id="288" r:id="rId17"/>
    <p:sldId id="269" r:id="rId18"/>
    <p:sldId id="270" r:id="rId19"/>
    <p:sldId id="289" r:id="rId20"/>
    <p:sldId id="286" r:id="rId21"/>
    <p:sldId id="273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542"/>
    <a:srgbClr val="F7F8EC"/>
    <a:srgbClr val="F5F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4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65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DATA%20SET%20ICE%20AGE%20PROJECT(AutoRecovered)%203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DATA%20SET%20ICE%20AGE%20PROJECT(AutoRecovered)%20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DATA%20SET%20ICE%20AGE%20PROJECT(AutoRecovered)%20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DATA%20SET%20ICE%20AGE%20PROJECT(AutoRecovered)%20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 SET ICE AGE PROJECT(AutoRecovered) 3.xlsx]Sheet3!PivotTable3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168868831720945E-2"/>
          <c:y val="1.8518518518518517E-2"/>
          <c:w val="0.94831131168279059"/>
          <c:h val="0.8250925925925926"/>
        </c:manualLayout>
      </c:layout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80004368"/>
        <c:axId val="379900368"/>
      </c:barChart>
      <c:catAx>
        <c:axId val="3800043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900368"/>
        <c:crosses val="autoZero"/>
        <c:auto val="1"/>
        <c:lblAlgn val="ctr"/>
        <c:lblOffset val="100"/>
        <c:noMultiLvlLbl val="0"/>
      </c:catAx>
      <c:valAx>
        <c:axId val="379900368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profit by year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380004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 SET ICE AGE PROJECT(AutoRecovered) 3.xlsx]Sheet3!PivotTable3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168868831720945E-2"/>
          <c:y val="1.8518518518518517E-2"/>
          <c:w val="0.94831131168279059"/>
          <c:h val="0.8250925925925926"/>
        </c:manualLayout>
      </c:layout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80004368"/>
        <c:axId val="379900368"/>
      </c:barChart>
      <c:catAx>
        <c:axId val="3800043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900368"/>
        <c:crosses val="autoZero"/>
        <c:auto val="1"/>
        <c:lblAlgn val="ctr"/>
        <c:lblOffset val="100"/>
        <c:noMultiLvlLbl val="0"/>
      </c:catAx>
      <c:valAx>
        <c:axId val="379900368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profit by year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380004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 SET ICE AGE PROJECT(AutoRecovered) 3.xlsx]Sheet3!PivotTable3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168868831720945E-2"/>
          <c:y val="1.8518518518518517E-2"/>
          <c:w val="0.94831131168279059"/>
          <c:h val="0.8250925925925926"/>
        </c:manualLayout>
      </c:layout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80004368"/>
        <c:axId val="379900368"/>
      </c:barChart>
      <c:catAx>
        <c:axId val="3800043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900368"/>
        <c:crosses val="autoZero"/>
        <c:auto val="1"/>
        <c:lblAlgn val="ctr"/>
        <c:lblOffset val="100"/>
        <c:noMultiLvlLbl val="0"/>
      </c:catAx>
      <c:valAx>
        <c:axId val="379900368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profit by year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380004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 SET ICE AGE PROJECT(AutoRecovered) 3.xlsx]Sheet3!PivotTable3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168868831720945E-2"/>
          <c:y val="1.8518518518518517E-2"/>
          <c:w val="0.94831131168279059"/>
          <c:h val="0.8250925925925926"/>
        </c:manualLayout>
      </c:layout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80004368"/>
        <c:axId val="379900368"/>
      </c:barChart>
      <c:catAx>
        <c:axId val="3800043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900368"/>
        <c:crosses val="autoZero"/>
        <c:auto val="1"/>
        <c:lblAlgn val="ctr"/>
        <c:lblOffset val="100"/>
        <c:noMultiLvlLbl val="0"/>
      </c:catAx>
      <c:valAx>
        <c:axId val="379900368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profit by year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380004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0.11495</cdr:x>
      <cdr:y>0</cdr:y>
    </cdr:from>
    <cdr:to>
      <cdr:x>0.91883</cdr:x>
      <cdr:y>0.87455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C528F939-5A83-4269-A1AE-56BA7755618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560343" y="-1513907"/>
          <a:ext cx="3918740" cy="3350244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6EF9B8-B979-0AE2-EABC-2478885F6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409" y="2028635"/>
            <a:ext cx="8841219" cy="3306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3700ED-76CA-CC99-020C-664F30FEDA8F}"/>
              </a:ext>
            </a:extLst>
          </p:cNvPr>
          <p:cNvSpPr txBox="1"/>
          <p:nvPr/>
        </p:nvSpPr>
        <p:spPr>
          <a:xfrm>
            <a:off x="2276917" y="274309"/>
            <a:ext cx="87476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atin typeface="Algerian" panose="04020705040A02060702" pitchFamily="82" charset="0"/>
              </a:rPr>
              <a:t>SERENITY RETAIL </a:t>
            </a:r>
            <a:r>
              <a:rPr lang="en-US" sz="5400" dirty="0">
                <a:solidFill>
                  <a:schemeClr val="bg1"/>
                </a:solidFill>
                <a:latin typeface="Algerian" panose="04020705040A02060702" pitchFamily="82" charset="0"/>
              </a:rPr>
              <a:t>BUSINESS ANALYSIS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24C56-781B-1418-573D-49CAF9983676}"/>
              </a:ext>
            </a:extLst>
          </p:cNvPr>
          <p:cNvSpPr txBox="1"/>
          <p:nvPr/>
        </p:nvSpPr>
        <p:spPr>
          <a:xfrm>
            <a:off x="2437655" y="5983281"/>
            <a:ext cx="8022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JUMMAI BATNAH       COHORT 24-05                            OCT 2024 </a:t>
            </a:r>
          </a:p>
        </p:txBody>
      </p:sp>
    </p:spTree>
    <p:extLst>
      <p:ext uri="{BB962C8B-B14F-4D97-AF65-F5344CB8AC3E}">
        <p14:creationId xmlns:p14="http://schemas.microsoft.com/office/powerpoint/2010/main" val="2220294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2A9F-7195-72DF-D570-EA19352E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670" y="1934733"/>
            <a:ext cx="5628135" cy="1494267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Algerian" panose="04020705040A02060702" pitchFamily="82" charset="0"/>
              </a:rPr>
              <a:t>INSIGHTS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84E83-1F94-0753-AF7A-006E6EEEC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31" y="2337472"/>
            <a:ext cx="5926140" cy="247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7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49A04C-A543-1787-9295-1465A9F1F624}"/>
              </a:ext>
            </a:extLst>
          </p:cNvPr>
          <p:cNvSpPr/>
          <p:nvPr/>
        </p:nvSpPr>
        <p:spPr>
          <a:xfrm>
            <a:off x="550919" y="931787"/>
            <a:ext cx="3511784" cy="1820213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687072-45AC-9597-7B15-AEB2C2D798D1}"/>
              </a:ext>
            </a:extLst>
          </p:cNvPr>
          <p:cNvSpPr txBox="1"/>
          <p:nvPr/>
        </p:nvSpPr>
        <p:spPr>
          <a:xfrm>
            <a:off x="1532530" y="2167038"/>
            <a:ext cx="1711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Algerian" panose="04020705040A02060702" pitchFamily="82" charset="0"/>
              </a:rPr>
              <a:t>10,000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 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A9479C-9026-FF5A-55DB-CE84BCAC977E}"/>
              </a:ext>
            </a:extLst>
          </p:cNvPr>
          <p:cNvSpPr txBox="1"/>
          <p:nvPr/>
        </p:nvSpPr>
        <p:spPr>
          <a:xfrm>
            <a:off x="884122" y="1194553"/>
            <a:ext cx="30138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TOTAL NUMBER OF CUSTOMERS 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A01E6F1-19B5-465D-A335-810F804B2FD6}"/>
              </a:ext>
            </a:extLst>
          </p:cNvPr>
          <p:cNvSpPr txBox="1"/>
          <p:nvPr/>
        </p:nvSpPr>
        <p:spPr>
          <a:xfrm>
            <a:off x="5190855" y="43111"/>
            <a:ext cx="64502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KPIs</a:t>
            </a:r>
            <a:r>
              <a:rPr lang="en-US" dirty="0"/>
              <a:t>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A581A8-D77D-DDD3-65D1-3FF75DD41C18}"/>
              </a:ext>
            </a:extLst>
          </p:cNvPr>
          <p:cNvSpPr/>
          <p:nvPr/>
        </p:nvSpPr>
        <p:spPr>
          <a:xfrm>
            <a:off x="903412" y="3907507"/>
            <a:ext cx="3410074" cy="1982373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/>
              <a:t>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CB53EF9-A718-EA25-447D-8204801D0477}"/>
              </a:ext>
            </a:extLst>
          </p:cNvPr>
          <p:cNvSpPr/>
          <p:nvPr/>
        </p:nvSpPr>
        <p:spPr>
          <a:xfrm>
            <a:off x="8129299" y="937715"/>
            <a:ext cx="3633377" cy="1814285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800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FF51BC-B2CF-5A2D-869F-F0DA1C017976}"/>
              </a:ext>
            </a:extLst>
          </p:cNvPr>
          <p:cNvSpPr/>
          <p:nvPr/>
        </p:nvSpPr>
        <p:spPr>
          <a:xfrm>
            <a:off x="4564269" y="2219142"/>
            <a:ext cx="3633377" cy="1846963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8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04D9BA-1501-6B84-55BC-F1AB1BB3DB68}"/>
              </a:ext>
            </a:extLst>
          </p:cNvPr>
          <p:cNvSpPr/>
          <p:nvPr/>
        </p:nvSpPr>
        <p:spPr>
          <a:xfrm>
            <a:off x="7536749" y="4033427"/>
            <a:ext cx="3544711" cy="1923663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latin typeface="Algerian" panose="04020705040A02060702" pitchFamily="82" charset="0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160BEF-4E6F-CB9B-2693-EEE161301E65}"/>
              </a:ext>
            </a:extLst>
          </p:cNvPr>
          <p:cNvSpPr txBox="1"/>
          <p:nvPr/>
        </p:nvSpPr>
        <p:spPr>
          <a:xfrm>
            <a:off x="4874391" y="2323731"/>
            <a:ext cx="3029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TOTAL SALES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FAD9B9-6C8F-69EC-1543-70865ABBC52B}"/>
              </a:ext>
            </a:extLst>
          </p:cNvPr>
          <p:cNvSpPr txBox="1"/>
          <p:nvPr/>
        </p:nvSpPr>
        <p:spPr>
          <a:xfrm>
            <a:off x="5241041" y="3284847"/>
            <a:ext cx="2295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lgerian" panose="04020705040A02060702" pitchFamily="82" charset="0"/>
              </a:rPr>
              <a:t>$49.7M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C5D091-6B5B-4C99-6889-20519FA518C9}"/>
              </a:ext>
            </a:extLst>
          </p:cNvPr>
          <p:cNvSpPr txBox="1"/>
          <p:nvPr/>
        </p:nvSpPr>
        <p:spPr>
          <a:xfrm>
            <a:off x="8344657" y="1074227"/>
            <a:ext cx="3296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AVERAGE ANNUAL SPENDING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642438-3FBF-22C6-0329-3E5469FEF95D}"/>
              </a:ext>
            </a:extLst>
          </p:cNvPr>
          <p:cNvSpPr txBox="1"/>
          <p:nvPr/>
        </p:nvSpPr>
        <p:spPr>
          <a:xfrm>
            <a:off x="8447602" y="2167915"/>
            <a:ext cx="2785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lgerian" panose="04020705040A02060702" pitchFamily="82" charset="0"/>
              </a:rPr>
              <a:t>$5000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4A02FB-2D97-41E0-8D89-B3641D846355}"/>
              </a:ext>
            </a:extLst>
          </p:cNvPr>
          <p:cNvSpPr txBox="1"/>
          <p:nvPr/>
        </p:nvSpPr>
        <p:spPr>
          <a:xfrm>
            <a:off x="1249827" y="4348186"/>
            <a:ext cx="3314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MEDIAN  AGE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52D68-B062-DDD4-FD3A-8F266AC3463D}"/>
              </a:ext>
            </a:extLst>
          </p:cNvPr>
          <p:cNvSpPr txBox="1"/>
          <p:nvPr/>
        </p:nvSpPr>
        <p:spPr>
          <a:xfrm>
            <a:off x="1725855" y="5218327"/>
            <a:ext cx="2246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35YRS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868F98-CECA-5054-9C7F-167F5D62D832}"/>
              </a:ext>
            </a:extLst>
          </p:cNvPr>
          <p:cNvSpPr txBox="1"/>
          <p:nvPr/>
        </p:nvSpPr>
        <p:spPr>
          <a:xfrm>
            <a:off x="7879813" y="4229802"/>
            <a:ext cx="2874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TOTAL NUMBER OF ORDERS</a:t>
            </a:r>
            <a:endParaRPr lang="en-US" sz="2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57375D-31B1-2514-B295-5C2467C159BF}"/>
              </a:ext>
            </a:extLst>
          </p:cNvPr>
          <p:cNvSpPr txBox="1"/>
          <p:nvPr/>
        </p:nvSpPr>
        <p:spPr>
          <a:xfrm>
            <a:off x="8771158" y="5347606"/>
            <a:ext cx="246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10,000</a:t>
            </a:r>
          </a:p>
        </p:txBody>
      </p:sp>
    </p:spTree>
    <p:extLst>
      <p:ext uri="{BB962C8B-B14F-4D97-AF65-F5344CB8AC3E}">
        <p14:creationId xmlns:p14="http://schemas.microsoft.com/office/powerpoint/2010/main" val="83837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150FFB09-7842-C952-30C6-BE51A7E699CD}"/>
              </a:ext>
            </a:extLst>
          </p:cNvPr>
          <p:cNvSpPr txBox="1">
            <a:spLocks/>
          </p:cNvSpPr>
          <p:nvPr/>
        </p:nvSpPr>
        <p:spPr>
          <a:xfrm>
            <a:off x="246666" y="884122"/>
            <a:ext cx="6707214" cy="581623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Online Channel </a:t>
            </a:r>
          </a:p>
          <a:p>
            <a:pPr marL="0" indent="0">
              <a:buNone/>
            </a:pPr>
            <a:r>
              <a:rPr lang="en-US" sz="2000" dirty="0"/>
              <a:t>Males (</a:t>
            </a:r>
            <a:r>
              <a:rPr lang="en-US" sz="2000" b="1" dirty="0"/>
              <a:t>8,372M</a:t>
            </a:r>
            <a:r>
              <a:rPr lang="en-US" sz="2000" dirty="0"/>
              <a:t>) spend more online, focusing on electronics and high-ticket items, while females</a:t>
            </a:r>
            <a:r>
              <a:rPr lang="en-US" sz="2000" b="1" dirty="0"/>
              <a:t> (8,249M</a:t>
            </a:r>
            <a:r>
              <a:rPr lang="en-US" sz="2000" dirty="0"/>
              <a:t>) shop more frequently for household and clothing items but spend less overall.    </a:t>
            </a:r>
          </a:p>
          <a:p>
            <a:r>
              <a:rPr lang="en-US" sz="2000" b="1" dirty="0"/>
              <a:t>In-store Channel:  </a:t>
            </a:r>
          </a:p>
          <a:p>
            <a:pPr marL="0" indent="0">
              <a:buNone/>
            </a:pPr>
            <a:r>
              <a:rPr lang="en-US" sz="2000" dirty="0"/>
              <a:t>Females (</a:t>
            </a:r>
            <a:r>
              <a:rPr lang="en-US" sz="2000" b="1" dirty="0"/>
              <a:t>8,137M</a:t>
            </a:r>
            <a:r>
              <a:rPr lang="en-US" sz="2000" dirty="0"/>
              <a:t>) spend the most on groceries, household essentials, and apparel in-store, while males(</a:t>
            </a:r>
            <a:r>
              <a:rPr lang="en-US" sz="2000" b="1" dirty="0"/>
              <a:t>8,022M) </a:t>
            </a:r>
            <a:r>
              <a:rPr lang="en-US" sz="2000" dirty="0"/>
              <a:t>spend the most on tools and hardware.</a:t>
            </a:r>
          </a:p>
          <a:p>
            <a:r>
              <a:rPr lang="en-US" sz="2000" b="1" dirty="0"/>
              <a:t> Both Channels</a:t>
            </a:r>
            <a:r>
              <a:rPr lang="en-US" sz="2000" dirty="0"/>
              <a:t>: </a:t>
            </a:r>
          </a:p>
          <a:p>
            <a:pPr marL="0" indent="0">
              <a:buNone/>
            </a:pPr>
            <a:r>
              <a:rPr lang="en-US" sz="2000" dirty="0"/>
              <a:t>Customers using both channels, often VIP members, spend the most overall. Males(</a:t>
            </a:r>
            <a:r>
              <a:rPr lang="en-US" sz="2000" b="1" dirty="0"/>
              <a:t>8,461M</a:t>
            </a:r>
            <a:r>
              <a:rPr lang="en-US" sz="2000" dirty="0"/>
              <a:t>) slightly outspend females(</a:t>
            </a:r>
            <a:r>
              <a:rPr lang="en-US" sz="2000" b="1" dirty="0"/>
              <a:t>8,454M</a:t>
            </a:r>
            <a:r>
              <a:rPr lang="en-US" sz="2000" dirty="0"/>
              <a:t>), especially on premium online purchases.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79A799-7839-6C03-F44C-438F5EC74FB5}"/>
              </a:ext>
            </a:extLst>
          </p:cNvPr>
          <p:cNvSpPr txBox="1">
            <a:spLocks/>
          </p:cNvSpPr>
          <p:nvPr/>
        </p:nvSpPr>
        <p:spPr>
          <a:xfrm>
            <a:off x="462651" y="328216"/>
            <a:ext cx="9820656" cy="914400"/>
          </a:xfrm>
          <a:prstGeom prst="rect">
            <a:avLst/>
          </a:prstGeom>
          <a:noFill/>
        </p:spPr>
        <p:txBody>
          <a:bodyPr anchor="t" anchorCtr="0"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lgerian" panose="04020705040A02060702" pitchFamily="82" charset="0"/>
              </a:rPr>
              <a:t>INSIGHTS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E8D092-AF50-B480-8633-2D13815CF06E}"/>
              </a:ext>
            </a:extLst>
          </p:cNvPr>
          <p:cNvSpPr txBox="1"/>
          <p:nvPr/>
        </p:nvSpPr>
        <p:spPr>
          <a:xfrm>
            <a:off x="7593759" y="726676"/>
            <a:ext cx="3391152" cy="2628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3B6B5-BE9B-1D2B-3384-F57567476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977" y="1242615"/>
            <a:ext cx="4438679" cy="32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5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150FFB09-7842-C952-30C6-BE51A7E699CD}"/>
              </a:ext>
            </a:extLst>
          </p:cNvPr>
          <p:cNvSpPr txBox="1">
            <a:spLocks/>
          </p:cNvSpPr>
          <p:nvPr/>
        </p:nvSpPr>
        <p:spPr>
          <a:xfrm>
            <a:off x="359705" y="611619"/>
            <a:ext cx="6943384" cy="581623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High Income </a:t>
            </a:r>
            <a:r>
              <a:rPr lang="en-US" sz="2000" dirty="0"/>
              <a:t>(</a:t>
            </a:r>
            <a:r>
              <a:rPr lang="en-US" sz="2000" b="1" dirty="0"/>
              <a:t>Above $100,000</a:t>
            </a:r>
            <a:r>
              <a:rPr lang="en-US" sz="2000" dirty="0"/>
              <a:t>): Males spend more on luxury items and electronics, while females focus on clothing and home goods, often making frequent lower-value purchases.</a:t>
            </a:r>
          </a:p>
          <a:p>
            <a:r>
              <a:rPr lang="en-US" sz="2000" b="1" dirty="0"/>
              <a:t>Middle Income ($50,000 - $100,000</a:t>
            </a:r>
            <a:r>
              <a:rPr lang="en-US" sz="2000" dirty="0"/>
              <a:t>):  Males prioritize electronics and home improvement, whereas females buy household and personal items, shopping more frequently for mid-range goods.</a:t>
            </a:r>
          </a:p>
          <a:p>
            <a:r>
              <a:rPr lang="en-US" sz="2000" b="1" dirty="0"/>
              <a:t>Low Income </a:t>
            </a:r>
            <a:r>
              <a:rPr lang="en-US" sz="2000" dirty="0"/>
              <a:t>(</a:t>
            </a:r>
            <a:r>
              <a:rPr lang="en-US" sz="2000" b="1" dirty="0"/>
              <a:t>Below $50,000</a:t>
            </a:r>
            <a:r>
              <a:rPr lang="en-US" sz="2000" dirty="0"/>
              <a:t>): Females frequently spend on essentials like groceries, while males focus on fewer, high-utility items such as tools.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79A799-7839-6C03-F44C-438F5EC74FB5}"/>
              </a:ext>
            </a:extLst>
          </p:cNvPr>
          <p:cNvSpPr txBox="1">
            <a:spLocks/>
          </p:cNvSpPr>
          <p:nvPr/>
        </p:nvSpPr>
        <p:spPr>
          <a:xfrm>
            <a:off x="359705" y="249492"/>
            <a:ext cx="9820656" cy="914400"/>
          </a:xfrm>
          <a:prstGeom prst="rect">
            <a:avLst/>
          </a:prstGeom>
          <a:noFill/>
        </p:spPr>
        <p:txBody>
          <a:bodyPr anchor="t" anchorCtr="0"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lgerian" panose="04020705040A02060702" pitchFamily="82" charset="0"/>
              </a:rPr>
              <a:t>INSIGHTS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E8D092-AF50-B480-8633-2D13815CF06E}"/>
              </a:ext>
            </a:extLst>
          </p:cNvPr>
          <p:cNvSpPr txBox="1"/>
          <p:nvPr/>
        </p:nvSpPr>
        <p:spPr>
          <a:xfrm>
            <a:off x="7593759" y="726676"/>
            <a:ext cx="3391152" cy="2628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42BB3-E9CB-D45A-123A-C617A71DE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682" y="1389572"/>
            <a:ext cx="4522826" cy="38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27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79A799-7839-6C03-F44C-438F5EC74FB5}"/>
              </a:ext>
            </a:extLst>
          </p:cNvPr>
          <p:cNvSpPr txBox="1">
            <a:spLocks/>
          </p:cNvSpPr>
          <p:nvPr/>
        </p:nvSpPr>
        <p:spPr>
          <a:xfrm>
            <a:off x="359705" y="249492"/>
            <a:ext cx="6186430" cy="914400"/>
          </a:xfrm>
          <a:prstGeom prst="rect">
            <a:avLst/>
          </a:prstGeom>
          <a:noFill/>
        </p:spPr>
        <p:txBody>
          <a:bodyPr anchor="t" anchorCtr="0"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lgerian" panose="04020705040A02060702" pitchFamily="82" charset="0"/>
              </a:rPr>
              <a:t>INSIGHTS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6C38D2-B317-D96C-E874-1B90B50935C5}"/>
              </a:ext>
            </a:extLst>
          </p:cNvPr>
          <p:cNvSpPr txBox="1">
            <a:spLocks/>
          </p:cNvSpPr>
          <p:nvPr/>
        </p:nvSpPr>
        <p:spPr>
          <a:xfrm>
            <a:off x="2230691" y="50652"/>
            <a:ext cx="7730617" cy="131208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5BF7EC-F50C-BFD4-ACE6-C8951FA0E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554" y="1095161"/>
            <a:ext cx="5135174" cy="466767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A31EFC1-5AB6-7EAE-2B4F-96A6F362018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33204" y="1238524"/>
            <a:ext cx="5696287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VIP Members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have the highest total annual spending, amounting to approximately $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16.9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million. On average, they own min  of </a:t>
            </a:r>
            <a:r>
              <a:rPr lang="en-US" altLang="en-US" dirty="0">
                <a:latin typeface="Arial" panose="020B0604020202020204" pitchFamily="34" charset="0"/>
              </a:rPr>
              <a:t>1-2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vehicles.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Premium Members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follow closely, with a total annual spending of about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$16.6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million. Their average vehicle ownership is about 1 vehicle per person.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Basic Members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have the lowest total annual spending at approximately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$16.2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million, and they also own slightly fewer vehicles on average (around 0.97 vehicles).</a:t>
            </a:r>
          </a:p>
        </p:txBody>
      </p:sp>
    </p:spTree>
    <p:extLst>
      <p:ext uri="{BB962C8B-B14F-4D97-AF65-F5344CB8AC3E}">
        <p14:creationId xmlns:p14="http://schemas.microsoft.com/office/powerpoint/2010/main" val="3114393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79A799-7839-6C03-F44C-438F5EC74FB5}"/>
              </a:ext>
            </a:extLst>
          </p:cNvPr>
          <p:cNvSpPr txBox="1">
            <a:spLocks/>
          </p:cNvSpPr>
          <p:nvPr/>
        </p:nvSpPr>
        <p:spPr>
          <a:xfrm>
            <a:off x="1916002" y="316104"/>
            <a:ext cx="6186430" cy="914400"/>
          </a:xfrm>
          <a:prstGeom prst="rect">
            <a:avLst/>
          </a:prstGeom>
          <a:noFill/>
        </p:spPr>
        <p:txBody>
          <a:bodyPr anchor="t" anchorCtr="0"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lgerian" panose="04020705040A02060702" pitchFamily="82" charset="0"/>
              </a:rPr>
              <a:t>INSIGHTS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FAEF21-A16F-2C95-6CDB-7177162C769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97144" y="1231526"/>
            <a:ext cx="6186429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Female Customers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Divorced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females have the highest total annual spending, amounting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$8.73 million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females follow closely with a total spending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$8.24 million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Married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females have slightly lower total spending, totaling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$7.87 million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Male Customers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Divorced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males lead in total spending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$8.37 million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Married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males also show significant spending, totaling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$8.26 million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males have the lowest spending among males, with a total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$8.22 million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FE956-05B0-6430-30BC-1E81A161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363" y="1508524"/>
            <a:ext cx="4777891" cy="44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1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0F3AF7D-86E5-A912-8624-8ACD0D8E42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1674307"/>
              </p:ext>
            </p:extLst>
          </p:nvPr>
        </p:nvGraphicFramePr>
        <p:xfrm>
          <a:off x="7048752" y="557118"/>
          <a:ext cx="4874782" cy="3830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81AC146-CF48-223E-BD04-1F51EA76DBE8}"/>
              </a:ext>
            </a:extLst>
          </p:cNvPr>
          <p:cNvSpPr txBox="1">
            <a:spLocks/>
          </p:cNvSpPr>
          <p:nvPr/>
        </p:nvSpPr>
        <p:spPr>
          <a:xfrm>
            <a:off x="484451" y="134202"/>
            <a:ext cx="6406249" cy="1070869"/>
          </a:xfrm>
          <a:prstGeom prst="rect">
            <a:avLst/>
          </a:prstGeom>
          <a:noFill/>
        </p:spPr>
        <p:txBody>
          <a:bodyPr anchor="t" anchorCtr="0"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</a:t>
            </a:r>
            <a:r>
              <a:rPr lang="en-US" dirty="0">
                <a:latin typeface="Algerian" panose="04020705040A02060702" pitchFamily="82" charset="0"/>
              </a:rPr>
              <a:t>NSIGH</a:t>
            </a:r>
            <a:r>
              <a:rPr lang="en-US" dirty="0"/>
              <a:t>TS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687C08A-83BC-96DB-E080-8E53B075F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466" y="1774519"/>
            <a:ext cx="6457319" cy="3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Professionals and craftsmen (High Spending Score):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Males: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High-value purchases in electronics, luxury goods, and premium brands.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Females: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Frequent, smaller purchases in household goods, clothing, and personal care.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Service Workers (Moderate Spending Score):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Males: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Spend on tools and automotive products.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Females: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Focus on clothing and family-related purchases.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Students and Entry-level Occupations (Low Spending Score):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Both genders spend on affordable essentials like groceries, basic apparel, and low-cost personal care items.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5BF7E-6933-8603-5BB4-981C7183C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424" y="4196165"/>
            <a:ext cx="4420608" cy="24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68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C146-CF48-223E-BD04-1F51EA76DBE8}"/>
              </a:ext>
            </a:extLst>
          </p:cNvPr>
          <p:cNvSpPr txBox="1">
            <a:spLocks/>
          </p:cNvSpPr>
          <p:nvPr/>
        </p:nvSpPr>
        <p:spPr>
          <a:xfrm>
            <a:off x="484451" y="158425"/>
            <a:ext cx="6406249" cy="1070869"/>
          </a:xfrm>
          <a:prstGeom prst="rect">
            <a:avLst/>
          </a:prstGeom>
          <a:noFill/>
        </p:spPr>
        <p:txBody>
          <a:bodyPr anchor="t" anchorCtr="0"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lgerian" panose="04020705040A02060702" pitchFamily="82" charset="0"/>
              </a:rPr>
              <a:t>INSIGHTS 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6F821B80-1B7F-5E5B-7937-264587CAE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985" y="893744"/>
            <a:ext cx="6941770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Homeowners (Own):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Highest annual spending.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Invest in home improvement, furniture, and high-end appliances.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Mortgage Holders: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spending, slightly lower than homeowners.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mid-range home improvement, furniture, and family essentials.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Renters: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Lowest annual spending.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Spend on everyday necessities, affordable household items, and basic furniture.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3480AF-54D2-32F1-90B0-ED612F9E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310" y="1372262"/>
            <a:ext cx="4535666" cy="316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40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0F3AF7D-86E5-A912-8624-8ACD0D8E42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7556045"/>
              </p:ext>
            </p:extLst>
          </p:nvPr>
        </p:nvGraphicFramePr>
        <p:xfrm>
          <a:off x="6332169" y="84779"/>
          <a:ext cx="5512642" cy="2944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81AC146-CF48-223E-BD04-1F51EA76DBE8}"/>
              </a:ext>
            </a:extLst>
          </p:cNvPr>
          <p:cNvSpPr txBox="1">
            <a:spLocks/>
          </p:cNvSpPr>
          <p:nvPr/>
        </p:nvSpPr>
        <p:spPr>
          <a:xfrm>
            <a:off x="3478291" y="38585"/>
            <a:ext cx="6406249" cy="1070869"/>
          </a:xfrm>
          <a:prstGeom prst="rect">
            <a:avLst/>
          </a:prstGeom>
          <a:noFill/>
        </p:spPr>
        <p:txBody>
          <a:bodyPr anchor="t" anchorCtr="0"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lgerian" panose="04020705040A02060702" pitchFamily="82" charset="0"/>
              </a:rPr>
              <a:t>INSIGHTS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02E7D4-0CA8-9AF4-DA67-1349FB116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877" y="553228"/>
            <a:ext cx="5456123" cy="2840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DE88A-FE64-A68C-7B79-0F467B757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304" y="3498262"/>
            <a:ext cx="5456124" cy="3305199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F6490B36-D860-C170-160A-8FD69532DBE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2318" y="662926"/>
            <a:ext cx="6663558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Gender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Males(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49.99%)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prefer high-ticket, premium brands, while females(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50.01%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engage in frequent, smaller purchases, mostly from household brands.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Membership Level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VIP members are the most valuable, with loyalty to premium brands. Upselling basic members through personalized offers can increase their spending.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Urban customers prefer online shopping and high-end brands, while suburban and rural customers lean toward in-store purchases of essential goods.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Preferred Brand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Customers' brand preferences are linked with their membership and spending level, with high-end brands preferred by VIP members and affordable brands by basic members.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6DF6A37-D882-DB16-0E18-5432B85C2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233608"/>
              </p:ext>
            </p:extLst>
          </p:nvPr>
        </p:nvGraphicFramePr>
        <p:xfrm>
          <a:off x="181787" y="5150861"/>
          <a:ext cx="4590048" cy="1389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524">
                  <a:extLst>
                    <a:ext uri="{9D8B030D-6E8A-4147-A177-3AD203B41FA5}">
                      <a16:colId xmlns:a16="http://schemas.microsoft.com/office/drawing/2014/main" val="1577393324"/>
                    </a:ext>
                  </a:extLst>
                </a:gridCol>
                <a:gridCol w="1752500">
                  <a:extLst>
                    <a:ext uri="{9D8B030D-6E8A-4147-A177-3AD203B41FA5}">
                      <a16:colId xmlns:a16="http://schemas.microsoft.com/office/drawing/2014/main" val="882620509"/>
                    </a:ext>
                  </a:extLst>
                </a:gridCol>
                <a:gridCol w="1147512">
                  <a:extLst>
                    <a:ext uri="{9D8B030D-6E8A-4147-A177-3AD203B41FA5}">
                      <a16:colId xmlns:a16="http://schemas.microsoft.com/office/drawing/2014/main" val="3151970153"/>
                    </a:ext>
                  </a:extLst>
                </a:gridCol>
                <a:gridCol w="1147512">
                  <a:extLst>
                    <a:ext uri="{9D8B030D-6E8A-4147-A177-3AD203B41FA5}">
                      <a16:colId xmlns:a16="http://schemas.microsoft.com/office/drawing/2014/main" val="289296994"/>
                    </a:ext>
                  </a:extLst>
                </a:gridCol>
              </a:tblGrid>
              <a:tr h="343990">
                <a:tc>
                  <a:txBody>
                    <a:bodyPr/>
                    <a:lstStyle/>
                    <a:p>
                      <a:r>
                        <a:rPr lang="en-US" sz="1000" dirty="0"/>
                        <a:t>S/NO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906973"/>
                  </a:ext>
                </a:extLst>
              </a:tr>
              <a:tr h="261444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COUNT OF 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7147"/>
                  </a:ext>
                </a:extLst>
              </a:tr>
              <a:tr h="261444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URBAN(1737)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URBAN(595)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214085"/>
                  </a:ext>
                </a:extLst>
              </a:tr>
              <a:tr h="261444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PREFERRED 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BRAND C(202)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BRAND A(624)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754133"/>
                  </a:ext>
                </a:extLst>
              </a:tr>
              <a:tr h="261444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MEMBERSHIP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VIP(1695)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PREMIUM(222)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6394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0756928-247C-9F9E-F0DD-2B874E3B7C32}"/>
              </a:ext>
            </a:extLst>
          </p:cNvPr>
          <p:cNvSpPr txBox="1"/>
          <p:nvPr/>
        </p:nvSpPr>
        <p:spPr>
          <a:xfrm>
            <a:off x="339234" y="4781529"/>
            <a:ext cx="374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SUMMARY TABLE(HIGH VALUES) </a:t>
            </a:r>
          </a:p>
        </p:txBody>
      </p:sp>
    </p:spTree>
    <p:extLst>
      <p:ext uri="{BB962C8B-B14F-4D97-AF65-F5344CB8AC3E}">
        <p14:creationId xmlns:p14="http://schemas.microsoft.com/office/powerpoint/2010/main" val="2049674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0F3AF7D-86E5-A912-8624-8ACD0D8E4212}"/>
              </a:ext>
            </a:extLst>
          </p:cNvPr>
          <p:cNvGraphicFramePr>
            <a:graphicFrameLocks/>
          </p:cNvGraphicFramePr>
          <p:nvPr/>
        </p:nvGraphicFramePr>
        <p:xfrm>
          <a:off x="6429059" y="163502"/>
          <a:ext cx="5512642" cy="2944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2191131-500D-0E43-7EC7-2106FA82D6E9}"/>
              </a:ext>
            </a:extLst>
          </p:cNvPr>
          <p:cNvSpPr txBox="1"/>
          <p:nvPr/>
        </p:nvSpPr>
        <p:spPr>
          <a:xfrm>
            <a:off x="331001" y="29274"/>
            <a:ext cx="60980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Recommendations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D3EF184-BD41-E91E-62DF-CA326C043B66}"/>
              </a:ext>
            </a:extLst>
          </p:cNvPr>
          <p:cNvSpPr txBox="1">
            <a:spLocks/>
          </p:cNvSpPr>
          <p:nvPr/>
        </p:nvSpPr>
        <p:spPr>
          <a:xfrm rot="7077981">
            <a:off x="918406" y="6812281"/>
            <a:ext cx="11273594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365760" tIns="365760" rIns="365760" bIns="36576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E4733F-7C56-9AF0-D7AF-50FDA77FDAC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19134" y="981439"/>
            <a:ext cx="11741865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VIP members with multiple cars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offering premium automotive accessories and exclusive deals on high-end electronics, as they exhibit the highest annual spending.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 cross-channel promotions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customers who shop both online and in-store, with personalized offers for convenience-driven shopping, particularly for high-income males.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Offer premium family-oriented products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(such as home improvement items and electronics) to married males, who have the highest annual spending in this group.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loyalty programs for married females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focusing on household essentials and grocery items, to encourage higher spending through frequent purchases.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value-based promotions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service workers and teachers, targeting essential items like groceries, clothing, and household goods, given their moderate spending behavior.</a:t>
            </a:r>
          </a:p>
        </p:txBody>
      </p:sp>
    </p:spTree>
    <p:extLst>
      <p:ext uri="{BB962C8B-B14F-4D97-AF65-F5344CB8AC3E}">
        <p14:creationId xmlns:p14="http://schemas.microsoft.com/office/powerpoint/2010/main" val="2291932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7E88FB-9B17-BF7C-284D-5BA64B552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34" y="2233604"/>
            <a:ext cx="3651619" cy="27441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4BF1D0-DDFC-189E-C81D-2F792EB2B074}"/>
              </a:ext>
            </a:extLst>
          </p:cNvPr>
          <p:cNvSpPr txBox="1"/>
          <p:nvPr/>
        </p:nvSpPr>
        <p:spPr>
          <a:xfrm>
            <a:off x="5964794" y="1689521"/>
            <a:ext cx="533857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lonna MT" panose="04020805060202030203" pitchFamily="82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lonna MT" panose="04020805060202030203" pitchFamily="82" charset="0"/>
              </a:rPr>
              <a:t>OBJECTIVES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lonna MT" panose="04020805060202030203" pitchFamily="82" charset="0"/>
              </a:rPr>
              <a:t>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lonna MT" panose="04020805060202030203" pitchFamily="82" charset="0"/>
              </a:rPr>
              <a:t>DATA COLLECTION AND PROCESSING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lonna MT" panose="04020805060202030203" pitchFamily="82" charset="0"/>
              </a:rPr>
              <a:t>DASHBOARDs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lonna MT" panose="04020805060202030203" pitchFamily="82" charset="0"/>
              </a:rPr>
              <a:t>INSIGHTS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lonna MT" panose="04020805060202030203" pitchFamily="82" charset="0"/>
              </a:rPr>
              <a:t>RECOMMENDATIONS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lonna MT" panose="04020805060202030203" pitchFamily="82" charset="0"/>
              </a:rPr>
              <a:t>DATA LIMITATIONS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lonna MT" panose="04020805060202030203" pitchFamily="82" charset="0"/>
              </a:rPr>
              <a:t>CONCLUSIONS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C52FA-DC9C-F622-4447-F984F3037AAA}"/>
              </a:ext>
            </a:extLst>
          </p:cNvPr>
          <p:cNvSpPr txBox="1"/>
          <p:nvPr/>
        </p:nvSpPr>
        <p:spPr>
          <a:xfrm>
            <a:off x="2440419" y="490506"/>
            <a:ext cx="5619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TABLE OF CONTENTS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94387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191131-500D-0E43-7EC7-2106FA82D6E9}"/>
              </a:ext>
            </a:extLst>
          </p:cNvPr>
          <p:cNvSpPr txBox="1"/>
          <p:nvPr/>
        </p:nvSpPr>
        <p:spPr>
          <a:xfrm>
            <a:off x="250299" y="48799"/>
            <a:ext cx="60980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Recommendations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D3EF184-BD41-E91E-62DF-CA326C043B66}"/>
              </a:ext>
            </a:extLst>
          </p:cNvPr>
          <p:cNvSpPr txBox="1">
            <a:spLocks/>
          </p:cNvSpPr>
          <p:nvPr/>
        </p:nvSpPr>
        <p:spPr>
          <a:xfrm rot="7077981">
            <a:off x="918406" y="6812281"/>
            <a:ext cx="11273594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365760" tIns="365760" rIns="365760" bIns="36576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E4733F-7C56-9AF0-D7AF-50FDA77FDAC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50299" y="1337400"/>
            <a:ext cx="11610414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Offer exclusive deals on luxury products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professionals and executives, such as high-end electronics and home furnishings, to cater to their high annual spending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Promote budget-friendly product bundles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students and entry-level workers, who focus on affordable essentials and show lower overall spending.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renters with affordable furniture and home goods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offer, aligning with their lower spending capacity but frequent purchases of basic household items.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Introduce family-focused membership rewards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mortgage holders, emphasizing mid-range home improvement products and essential household items to drive engagement.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targeted marketing for homeowners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promotions on long-term home investments, such as appliances and premium home improvement products, given their highest annual spending.</a:t>
            </a:r>
          </a:p>
        </p:txBody>
      </p:sp>
    </p:spTree>
    <p:extLst>
      <p:ext uri="{BB962C8B-B14F-4D97-AF65-F5344CB8AC3E}">
        <p14:creationId xmlns:p14="http://schemas.microsoft.com/office/powerpoint/2010/main" val="1225242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191131-500D-0E43-7EC7-2106FA82D6E9}"/>
              </a:ext>
            </a:extLst>
          </p:cNvPr>
          <p:cNvSpPr txBox="1"/>
          <p:nvPr/>
        </p:nvSpPr>
        <p:spPr>
          <a:xfrm>
            <a:off x="331001" y="29274"/>
            <a:ext cx="60980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DATA  LIMITATIONS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D3EF184-BD41-E91E-62DF-CA326C043B66}"/>
              </a:ext>
            </a:extLst>
          </p:cNvPr>
          <p:cNvSpPr txBox="1">
            <a:spLocks/>
          </p:cNvSpPr>
          <p:nvPr/>
        </p:nvSpPr>
        <p:spPr>
          <a:xfrm rot="7077981">
            <a:off x="918406" y="6812281"/>
            <a:ext cx="11273594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365760" tIns="365760" rIns="365760" bIns="36576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07BD58E-2534-D369-BDF6-5EF8E6D2CDF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85190" y="1345341"/>
            <a:ext cx="1116256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Quality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Missing or inconsistent values in income and spending scores could affect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insights may be skewed if the dataset doesn’t represent all customer types (e.g., more urban than rural).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Limited Timeframe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short data collection period may not capture seasonal trends, limiting the analysis for long-term strategies.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A704C03-66E9-4389-DB32-CB0F9DAC226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46849" y="3299038"/>
            <a:ext cx="112392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Static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Without real-time updates, the dataset only reflects a snapshot of customer behavior, which may quickly become outdated. </a:t>
            </a:r>
          </a:p>
        </p:txBody>
      </p:sp>
    </p:spTree>
    <p:extLst>
      <p:ext uri="{BB962C8B-B14F-4D97-AF65-F5344CB8AC3E}">
        <p14:creationId xmlns:p14="http://schemas.microsoft.com/office/powerpoint/2010/main" val="3826238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AD3E4-A744-9EC0-3960-E7CA2BBA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119" y="224400"/>
            <a:ext cx="3687374" cy="11744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lgerian" panose="04020705040A02060702" pitchFamily="82" charset="0"/>
              </a:rPr>
              <a:t>CONCLUSIONS</a:t>
            </a:r>
            <a:r>
              <a:rPr lang="en-US" dirty="0">
                <a:solidFill>
                  <a:srgbClr val="BEB542"/>
                </a:solidFill>
                <a:latin typeface="Algerian" panose="04020705040A02060702" pitchFamily="82" charset="0"/>
              </a:rPr>
              <a:t>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62190F0-2962-AABC-848B-DED3B49B480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001946" y="815079"/>
            <a:ext cx="7006366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Homeowners and VIP members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the highest spenders, particularly on home improvement, automotive, and premium products, presenting key opportunities for high-end promotions.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Marital status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significantly impacts spending, with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married males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females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leading in different categories, indicating a need for gender-specific, family-oriented marketing strategies.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Occupation influences spending behavior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with professionals and executives prioritizing luxury goods, while service workers and students focus on essentials.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Income levels strongly correlate with annual spending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with high-income customers spending more on premium products, especially through online channels.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 ownership and membership levels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affect spending habits, highlighting opportunities for cross-channel and loyalty-based promotions targeting specific customer segments.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5883D-5904-53BB-6EFE-7C928E14B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00" y="2295234"/>
            <a:ext cx="3590988" cy="257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57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0F3AF7D-86E5-A912-8624-8ACD0D8E4212}"/>
              </a:ext>
            </a:extLst>
          </p:cNvPr>
          <p:cNvGraphicFramePr>
            <a:graphicFrameLocks/>
          </p:cNvGraphicFramePr>
          <p:nvPr/>
        </p:nvGraphicFramePr>
        <p:xfrm>
          <a:off x="6429059" y="163502"/>
          <a:ext cx="5512642" cy="2944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60AD3E4-A744-9EC0-3960-E7CA2BBA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476" y="1053680"/>
            <a:ext cx="2990978" cy="19420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lgerian" panose="04020705040A02060702" pitchFamily="82" charset="0"/>
              </a:rPr>
              <a:t>THANK YOU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77C50-3633-CB2A-F8BA-6E1B2D68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18" y="2299175"/>
            <a:ext cx="3593458" cy="25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77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72CBAB-DBFB-3017-355B-546F0E1BB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12" y="2303055"/>
            <a:ext cx="3621025" cy="2553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9CDC8E-F2F5-CC4B-191D-0544C566C123}"/>
              </a:ext>
            </a:extLst>
          </p:cNvPr>
          <p:cNvSpPr txBox="1"/>
          <p:nvPr/>
        </p:nvSpPr>
        <p:spPr>
          <a:xfrm>
            <a:off x="5601457" y="1562352"/>
            <a:ext cx="60677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Serenity Retail </a:t>
            </a:r>
            <a:r>
              <a:rPr lang="en-US" dirty="0"/>
              <a:t>is a nationwide chain that offers a wide range of products, including electronics, clothing, and groceries. </a:t>
            </a:r>
          </a:p>
          <a:p>
            <a:endParaRPr lang="en-US" dirty="0"/>
          </a:p>
          <a:p>
            <a:r>
              <a:rPr lang="en-US" dirty="0"/>
              <a:t>To better engage its diverse customers, the company aims to segment them based on demographics ,purchasing behavior and psychographics . </a:t>
            </a:r>
          </a:p>
          <a:p>
            <a:endParaRPr lang="en-US" dirty="0"/>
          </a:p>
          <a:p>
            <a:r>
              <a:rPr lang="en-US" dirty="0"/>
              <a:t>This project focuses on creating a market segmentation strategy to improve targeted marketing, increase customer satisfaction, and boost profitability.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49D60F-2B6B-429F-0345-6C7B8FF48D4C}"/>
              </a:ext>
            </a:extLst>
          </p:cNvPr>
          <p:cNvSpPr txBox="1"/>
          <p:nvPr/>
        </p:nvSpPr>
        <p:spPr>
          <a:xfrm>
            <a:off x="3622275" y="284613"/>
            <a:ext cx="4947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INTRODUCTION</a:t>
            </a:r>
            <a:r>
              <a:rPr lang="en-US" sz="4000" dirty="0">
                <a:solidFill>
                  <a:srgbClr val="FFC000"/>
                </a:solidFill>
                <a:latin typeface="Algerian" panose="04020705040A02060702" pitchFamily="82" charset="0"/>
              </a:rPr>
              <a:t>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8294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960242-A93B-75B9-96D1-A60E48E7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36" y="2296029"/>
            <a:ext cx="3703163" cy="25726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D5764-DF94-B0A4-7C55-00019A1786E9}"/>
              </a:ext>
            </a:extLst>
          </p:cNvPr>
          <p:cNvSpPr txBox="1"/>
          <p:nvPr/>
        </p:nvSpPr>
        <p:spPr>
          <a:xfrm>
            <a:off x="4935338" y="1568408"/>
            <a:ext cx="69942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Consolidate and integrate customer data from various sources into a centralized Power BI data model.</a:t>
            </a:r>
          </a:p>
          <a:p>
            <a:endParaRPr lang="en-US" dirty="0"/>
          </a:p>
          <a:p>
            <a:r>
              <a:rPr lang="en-US" dirty="0"/>
              <a:t>2. Analyze customer segments and provide actionable insights and recommendations.</a:t>
            </a:r>
          </a:p>
          <a:p>
            <a:endParaRPr lang="en-US" dirty="0"/>
          </a:p>
          <a:p>
            <a:r>
              <a:rPr lang="en-US" dirty="0"/>
              <a:t>3. Use Power BI to create visuals highlighting spending behavior across different demographics and purchasing preferences.</a:t>
            </a:r>
          </a:p>
          <a:p>
            <a:endParaRPr lang="en-US" dirty="0"/>
          </a:p>
          <a:p>
            <a:r>
              <a:rPr lang="en-US" dirty="0"/>
              <a:t>4. Improve marketing strategies by leveraging data analysis to align with customer preferences and optimize profitability.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F4A389-1515-4168-435B-C99174028970}"/>
              </a:ext>
            </a:extLst>
          </p:cNvPr>
          <p:cNvSpPr txBox="1"/>
          <p:nvPr/>
        </p:nvSpPr>
        <p:spPr>
          <a:xfrm>
            <a:off x="2831007" y="387561"/>
            <a:ext cx="6397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OBJECTIVES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63756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1E3EFC-D2F4-78CA-9381-FAEE6DE86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69" y="2232996"/>
            <a:ext cx="3635029" cy="2659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0E09B3-ABBA-3D10-FC9B-972DA3452D94}"/>
              </a:ext>
            </a:extLst>
          </p:cNvPr>
          <p:cNvSpPr txBox="1"/>
          <p:nvPr/>
        </p:nvSpPr>
        <p:spPr>
          <a:xfrm>
            <a:off x="5189674" y="2346802"/>
            <a:ext cx="6903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Serenity Retail is a major retail chain offering a wide range of products like electronics, clothing, home goods, and groceries.</a:t>
            </a:r>
          </a:p>
          <a:p>
            <a:endParaRPr lang="en-US" dirty="0"/>
          </a:p>
          <a:p>
            <a:r>
              <a:rPr lang="en-US" dirty="0"/>
              <a:t> The company aims to better understand its diverse customer base for more targeted marketing efforts. Currently, there is no structured approach for segmenting customers based on their preferences.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6F9AC-F21F-BF04-28D4-4D728499E6DE}"/>
              </a:ext>
            </a:extLst>
          </p:cNvPr>
          <p:cNvSpPr txBox="1"/>
          <p:nvPr/>
        </p:nvSpPr>
        <p:spPr>
          <a:xfrm>
            <a:off x="2749256" y="429950"/>
            <a:ext cx="4656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Algerian" panose="04020705040A02060702" pitchFamily="82" charset="0"/>
              </a:rPr>
              <a:t>BACKGROUND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76192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BB5B0A-4879-F876-7299-6C308FD9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92" y="2287885"/>
            <a:ext cx="3596050" cy="25184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3B0D2C-CC39-9DCC-0EF1-A78D6FB6FE8C}"/>
              </a:ext>
            </a:extLst>
          </p:cNvPr>
          <p:cNvSpPr txBox="1"/>
          <p:nvPr/>
        </p:nvSpPr>
        <p:spPr>
          <a:xfrm>
            <a:off x="5201785" y="1762188"/>
            <a:ext cx="67459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process started by gathering customer data from different departments and importing it into Power BI for initial data cleaning. </a:t>
            </a:r>
          </a:p>
          <a:p>
            <a:endParaRPr lang="en-US" dirty="0"/>
          </a:p>
          <a:p>
            <a:r>
              <a:rPr lang="en-US" dirty="0"/>
              <a:t>After the data was cleansed, it was transformed and integrated within Power BI’s data model, ensuring all necessary relationships between tables were established. </a:t>
            </a:r>
          </a:p>
          <a:p>
            <a:endParaRPr lang="en-US" dirty="0"/>
          </a:p>
          <a:p>
            <a:r>
              <a:rPr lang="en-US" dirty="0"/>
              <a:t>Tables, Calculated columns, and measures were then created to enhance the analysis. </a:t>
            </a:r>
          </a:p>
          <a:p>
            <a:endParaRPr lang="en-US" dirty="0"/>
          </a:p>
          <a:p>
            <a:r>
              <a:rPr lang="en-US" dirty="0"/>
              <a:t>Finally, interactive dashboards were built within Power BI to visualize customer segmentation and insights effectively.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22EBF-1212-A5EC-3656-34BBDF0782E4}"/>
              </a:ext>
            </a:extLst>
          </p:cNvPr>
          <p:cNvSpPr txBox="1"/>
          <p:nvPr/>
        </p:nvSpPr>
        <p:spPr>
          <a:xfrm>
            <a:off x="2058914" y="236501"/>
            <a:ext cx="8986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DATA COLLECTION AND PROCESSING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09557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2A9F-7195-72DF-D570-EA19352E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133" y="1713741"/>
            <a:ext cx="5628135" cy="1494267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Algerian" panose="04020705040A02060702" pitchFamily="82" charset="0"/>
              </a:rPr>
              <a:t>DASHBOARDS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E795A-ACBF-D6AF-1789-51DEAAF98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11" y="2297371"/>
            <a:ext cx="5934515" cy="254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5F2B5-2D09-2219-9AD9-0857327B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235"/>
            <a:ext cx="12238426" cy="68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52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56247E-D0FB-6906-1A6D-88DA1071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893" y="-10071"/>
            <a:ext cx="12111258" cy="68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1030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{E3B8D93E-1A56-47CE-85C6-9A3B6EA9F460}tf16401371</Template>
  <TotalTime>2135</TotalTime>
  <Words>1473</Words>
  <Application>Microsoft Office PowerPoint</Application>
  <PresentationFormat>Widescreen</PresentationFormat>
  <Paragraphs>194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Algerian</vt:lpstr>
      <vt:lpstr>Arial</vt:lpstr>
      <vt:lpstr>Calibri Light</vt:lpstr>
      <vt:lpstr>Colonna MT</vt:lpstr>
      <vt:lpstr>Rockwell</vt:lpstr>
      <vt:lpstr>Wingdings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DASHBOARDS</vt:lpstr>
      <vt:lpstr>PowerPoint Presentation</vt:lpstr>
      <vt:lpstr>PowerPoint Presentation</vt:lpstr>
      <vt:lpstr>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</vt:lpstr>
      <vt:lpstr>THANK YOU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batnah .jummai</dc:creator>
  <cp:lastModifiedBy>batnah .jummai</cp:lastModifiedBy>
  <cp:revision>13</cp:revision>
  <dcterms:created xsi:type="dcterms:W3CDTF">2024-10-11T19:16:00Z</dcterms:created>
  <dcterms:modified xsi:type="dcterms:W3CDTF">2024-10-26T12:13:00Z</dcterms:modified>
</cp:coreProperties>
</file>